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9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09A5-5834-4AEC-AE3D-0639FA3694CA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24E6-4EAE-4C3D-B911-449CFB3ED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09A5-5834-4AEC-AE3D-0639FA3694CA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24E6-4EAE-4C3D-B911-449CFB3ED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09A5-5834-4AEC-AE3D-0639FA3694CA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24E6-4EAE-4C3D-B911-449CFB3ED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09A5-5834-4AEC-AE3D-0639FA3694CA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24E6-4EAE-4C3D-B911-449CFB3ED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09A5-5834-4AEC-AE3D-0639FA3694CA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24E6-4EAE-4C3D-B911-449CFB3ED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09A5-5834-4AEC-AE3D-0639FA3694CA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24E6-4EAE-4C3D-B911-449CFB3ED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09A5-5834-4AEC-AE3D-0639FA3694CA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24E6-4EAE-4C3D-B911-449CFB3ED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09A5-5834-4AEC-AE3D-0639FA3694CA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24E6-4EAE-4C3D-B911-449CFB3ED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09A5-5834-4AEC-AE3D-0639FA3694CA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24E6-4EAE-4C3D-B911-449CFB3ED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09A5-5834-4AEC-AE3D-0639FA3694CA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24E6-4EAE-4C3D-B911-449CFB3ED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09A5-5834-4AEC-AE3D-0639FA3694CA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24E6-4EAE-4C3D-B911-449CFB3ED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109A5-5834-4AEC-AE3D-0639FA3694CA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424E6-4EAE-4C3D-B911-449CFB3ED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 гости к «Ъ» и  «Ь»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ru-RU" b="1" i="1" dirty="0"/>
              <a:t>Интересный факт: букву «</a:t>
            </a:r>
            <a:r>
              <a:rPr lang="ru-RU" b="1" i="1" dirty="0" err="1"/>
              <a:t>еръ</a:t>
            </a:r>
            <a:r>
              <a:rPr lang="ru-RU" b="1" i="1" dirty="0"/>
              <a:t>» называли "лодырь" и "бездельник".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720840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 smtClean="0"/>
              <a:t>1) Разделительный Ь пишется в середине слова (не после приставки!)</a:t>
            </a:r>
            <a:r>
              <a:rPr lang="ru-RU" dirty="0" smtClean="0"/>
              <a:t> после согласного перед буквами </a:t>
            </a:r>
            <a:r>
              <a:rPr lang="ru-RU" i="1" dirty="0" smtClean="0"/>
              <a:t>е, ё, </a:t>
            </a:r>
            <a:r>
              <a:rPr lang="ru-RU" i="1" dirty="0" err="1" smtClean="0"/>
              <a:t>ю</a:t>
            </a:r>
            <a:r>
              <a:rPr lang="ru-RU" i="1" dirty="0" smtClean="0"/>
              <a:t>, я</a:t>
            </a:r>
            <a:r>
              <a:rPr lang="ru-RU" dirty="0" smtClean="0"/>
              <a:t>, если после согласного перед гласным звучит [ </a:t>
            </a:r>
            <a:r>
              <a:rPr lang="ru-RU" dirty="0" err="1" smtClean="0"/>
              <a:t>j</a:t>
            </a:r>
            <a:r>
              <a:rPr lang="ru-RU" dirty="0" smtClean="0"/>
              <a:t> ]; например: </a:t>
            </a:r>
            <a:r>
              <a:rPr lang="ru-RU" dirty="0" err="1" smtClean="0"/>
              <a:t>вВьёт</a:t>
            </a:r>
            <a:r>
              <a:rPr lang="ru-RU" dirty="0" smtClean="0"/>
              <a:t> [</a:t>
            </a:r>
            <a:r>
              <a:rPr lang="ru-RU" dirty="0" err="1" smtClean="0"/>
              <a:t>в’jот</a:t>
            </a:r>
            <a:r>
              <a:rPr lang="ru-RU" dirty="0" smtClean="0"/>
              <a:t>], вьюн [</a:t>
            </a:r>
            <a:r>
              <a:rPr lang="ru-RU" dirty="0" err="1" smtClean="0"/>
              <a:t>в’jун</a:t>
            </a:r>
            <a:r>
              <a:rPr lang="ru-RU" dirty="0" smtClean="0"/>
              <a:t>], дьяк [</a:t>
            </a:r>
            <a:r>
              <a:rPr lang="ru-RU" dirty="0" err="1" smtClean="0"/>
              <a:t>д’jак</a:t>
            </a:r>
            <a:r>
              <a:rPr lang="ru-RU" dirty="0" smtClean="0"/>
              <a:t>]).</a:t>
            </a:r>
          </a:p>
          <a:p>
            <a:r>
              <a:rPr lang="ru-RU" b="1" i="1" dirty="0" smtClean="0"/>
              <a:t>2) Разделительный Ь пишется в некоторых заимствованных словах</a:t>
            </a:r>
            <a:r>
              <a:rPr lang="ru-RU" dirty="0" smtClean="0"/>
              <a:t> (как сигнал звука [ </a:t>
            </a:r>
            <a:r>
              <a:rPr lang="ru-RU" dirty="0" err="1" smtClean="0"/>
              <a:t>j</a:t>
            </a:r>
            <a:r>
              <a:rPr lang="ru-RU" dirty="0" smtClean="0"/>
              <a:t> ]) после согласного перед буквой </a:t>
            </a:r>
            <a:r>
              <a:rPr lang="ru-RU" i="1" dirty="0" smtClean="0"/>
              <a:t>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Например: </a:t>
            </a:r>
            <a:r>
              <a:rPr lang="ru-RU" i="1" dirty="0" smtClean="0"/>
              <a:t>бульон</a:t>
            </a:r>
            <a:r>
              <a:rPr lang="ru-RU" dirty="0" smtClean="0"/>
              <a:t> [</a:t>
            </a:r>
            <a:r>
              <a:rPr lang="ru-RU" dirty="0" err="1" smtClean="0"/>
              <a:t>бул’jон</a:t>
            </a:r>
            <a:r>
              <a:rPr lang="ru-RU" dirty="0" smtClean="0"/>
              <a:t>], </a:t>
            </a:r>
            <a:r>
              <a:rPr lang="ru-RU" i="1" dirty="0" smtClean="0"/>
              <a:t>синьор</a:t>
            </a:r>
            <a:r>
              <a:rPr lang="ru-RU" dirty="0" smtClean="0"/>
              <a:t> [</a:t>
            </a:r>
            <a:r>
              <a:rPr lang="ru-RU" dirty="0" err="1" smtClean="0"/>
              <a:t>син’jор</a:t>
            </a:r>
            <a:r>
              <a:rPr lang="ru-RU" dirty="0" smtClean="0"/>
              <a:t>], </a:t>
            </a:r>
            <a:r>
              <a:rPr lang="ru-RU" i="1" dirty="0" smtClean="0"/>
              <a:t>миньон</a:t>
            </a:r>
            <a:r>
              <a:rPr lang="ru-RU" dirty="0" smtClean="0"/>
              <a:t> [</a:t>
            </a:r>
            <a:r>
              <a:rPr lang="ru-RU" dirty="0" err="1" smtClean="0"/>
              <a:t>мин’jон</a:t>
            </a:r>
            <a:r>
              <a:rPr lang="ru-RU" dirty="0" smtClean="0"/>
              <a:t>].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476672"/>
            <a:ext cx="792088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/>
              <a:t>1) Разделительный Ь пишется в середине слова (не после приставки!)</a:t>
            </a:r>
            <a:r>
              <a:rPr lang="ru-RU" dirty="0"/>
              <a:t> после согласного перед буквами </a:t>
            </a:r>
            <a:r>
              <a:rPr lang="ru-RU" i="1" dirty="0"/>
              <a:t>е, ё, </a:t>
            </a:r>
            <a:r>
              <a:rPr lang="ru-RU" i="1" dirty="0" err="1"/>
              <a:t>ю</a:t>
            </a:r>
            <a:r>
              <a:rPr lang="ru-RU" i="1" dirty="0"/>
              <a:t>, я</a:t>
            </a:r>
            <a:r>
              <a:rPr lang="ru-RU" dirty="0"/>
              <a:t>, если после согласного перед гласным звучит [ </a:t>
            </a:r>
            <a:r>
              <a:rPr lang="ru-RU" dirty="0" err="1"/>
              <a:t>j</a:t>
            </a:r>
            <a:r>
              <a:rPr lang="ru-RU" dirty="0"/>
              <a:t> ]; например: в</a:t>
            </a:r>
            <a:r>
              <a:rPr lang="ru-RU" dirty="0" smtClean="0"/>
              <a:t>ьёт </a:t>
            </a:r>
            <a:r>
              <a:rPr lang="ru-RU" dirty="0"/>
              <a:t>[</a:t>
            </a:r>
            <a:r>
              <a:rPr lang="ru-RU" dirty="0" err="1"/>
              <a:t>в’jот</a:t>
            </a:r>
            <a:r>
              <a:rPr lang="ru-RU" dirty="0"/>
              <a:t>], вьюн [</a:t>
            </a:r>
            <a:r>
              <a:rPr lang="ru-RU" dirty="0" err="1"/>
              <a:t>в’jун</a:t>
            </a:r>
            <a:r>
              <a:rPr lang="ru-RU" dirty="0"/>
              <a:t>], дьяк [</a:t>
            </a:r>
            <a:r>
              <a:rPr lang="ru-RU" dirty="0" err="1"/>
              <a:t>д’jак</a:t>
            </a:r>
            <a:r>
              <a:rPr lang="ru-RU" dirty="0"/>
              <a:t>]).</a:t>
            </a:r>
          </a:p>
          <a:p>
            <a:r>
              <a:rPr lang="ru-RU" b="1" i="1" dirty="0"/>
              <a:t>2) Разделительный Ь пишется в некоторых заимствованных словах</a:t>
            </a:r>
            <a:r>
              <a:rPr lang="ru-RU" dirty="0"/>
              <a:t> (как сигнал звука [ </a:t>
            </a:r>
            <a:r>
              <a:rPr lang="ru-RU" dirty="0" err="1"/>
              <a:t>j</a:t>
            </a:r>
            <a:r>
              <a:rPr lang="ru-RU" dirty="0"/>
              <a:t> ]) после согласного перед буквой </a:t>
            </a:r>
            <a:r>
              <a:rPr lang="ru-RU" i="1" dirty="0"/>
              <a:t>о</a:t>
            </a:r>
            <a:r>
              <a:rPr lang="ru-RU" dirty="0"/>
              <a:t>.</a:t>
            </a:r>
          </a:p>
          <a:p>
            <a:r>
              <a:rPr lang="ru-RU" dirty="0"/>
              <a:t>Например: </a:t>
            </a:r>
            <a:r>
              <a:rPr lang="ru-RU" i="1" dirty="0"/>
              <a:t>бульон</a:t>
            </a:r>
            <a:r>
              <a:rPr lang="ru-RU" dirty="0"/>
              <a:t> [</a:t>
            </a:r>
            <a:r>
              <a:rPr lang="ru-RU" dirty="0" err="1"/>
              <a:t>бул’jон</a:t>
            </a:r>
            <a:r>
              <a:rPr lang="ru-RU" dirty="0"/>
              <a:t>], </a:t>
            </a:r>
            <a:r>
              <a:rPr lang="ru-RU" i="1" dirty="0"/>
              <a:t>синьор</a:t>
            </a:r>
            <a:r>
              <a:rPr lang="ru-RU" dirty="0"/>
              <a:t> [</a:t>
            </a:r>
            <a:r>
              <a:rPr lang="ru-RU" dirty="0" err="1"/>
              <a:t>син’jор</a:t>
            </a:r>
            <a:r>
              <a:rPr lang="ru-RU" dirty="0"/>
              <a:t>], </a:t>
            </a:r>
            <a:r>
              <a:rPr lang="ru-RU" i="1" dirty="0"/>
              <a:t>миньон</a:t>
            </a:r>
            <a:r>
              <a:rPr lang="ru-RU" dirty="0"/>
              <a:t> [</a:t>
            </a:r>
            <a:r>
              <a:rPr lang="ru-RU" dirty="0" err="1"/>
              <a:t>мин’jон</a:t>
            </a:r>
            <a:r>
              <a:rPr lang="ru-RU" dirty="0"/>
              <a:t>].</a:t>
            </a:r>
          </a:p>
          <a:p>
            <a:r>
              <a:rPr lang="ru-RU" dirty="0"/>
              <a:t>В случае, когда Ь информирует </a:t>
            </a:r>
            <a:r>
              <a:rPr lang="ru-RU" b="1" dirty="0"/>
              <a:t>о мягкости предшествующего звука</a:t>
            </a:r>
            <a:r>
              <a:rPr lang="ru-RU" dirty="0"/>
              <a:t>, а не выполняет разделительную функцию, его постановку определяют следующие правила:</a:t>
            </a:r>
          </a:p>
          <a:p>
            <a:r>
              <a:rPr lang="ru-RU" dirty="0"/>
              <a:t>1) Между мягкой и твёрдой согласной в середине слова:</a:t>
            </a:r>
          </a:p>
          <a:p>
            <a:r>
              <a:rPr lang="ru-RU" dirty="0"/>
              <a:t>кутерьма, горько, возьму, серьга, судьба</a:t>
            </a:r>
          </a:p>
          <a:p>
            <a:r>
              <a:rPr lang="ru-RU" dirty="0"/>
              <a:t>2) Ь пишется между мягкими согласными, если при изменении слова второй согласный становится твёрдым, а первый остается мягким:</a:t>
            </a:r>
          </a:p>
          <a:p>
            <a:r>
              <a:rPr lang="ru-RU" dirty="0"/>
              <a:t>о борьбе — борьба, возьми — возьму, во тьме — тьма, о свадьбе — свадьба</a:t>
            </a:r>
          </a:p>
          <a:p>
            <a:r>
              <a:rPr lang="ru-RU" dirty="0"/>
              <a:t>3) Для обозначения мягкости л: бальзам, только, мельница, вскользь, польза, льстец, больной, сельдь.</a:t>
            </a:r>
          </a:p>
          <a:p>
            <a:r>
              <a:rPr lang="ru-RU" b="1" dirty="0"/>
              <a:t>Мягкого знака нет</a:t>
            </a:r>
            <a:r>
              <a:rPr lang="ru-RU" dirty="0"/>
              <a:t>: 1) между согласными </a:t>
            </a:r>
            <a:r>
              <a:rPr lang="ru-RU" i="1" dirty="0" err="1"/>
              <a:t>чк</a:t>
            </a:r>
            <a:r>
              <a:rPr lang="ru-RU" i="1" dirty="0"/>
              <a:t>, </a:t>
            </a:r>
            <a:r>
              <a:rPr lang="ru-RU" i="1" dirty="0" err="1"/>
              <a:t>чн</a:t>
            </a:r>
            <a:r>
              <a:rPr lang="ru-RU" i="1" dirty="0"/>
              <a:t>, </a:t>
            </a:r>
            <a:r>
              <a:rPr lang="ru-RU" i="1" dirty="0" err="1"/>
              <a:t>нч</a:t>
            </a:r>
            <a:r>
              <a:rPr lang="ru-RU" i="1" dirty="0"/>
              <a:t>, </a:t>
            </a:r>
            <a:r>
              <a:rPr lang="ru-RU" i="1" dirty="0" err="1"/>
              <a:t>нщ</a:t>
            </a:r>
            <a:r>
              <a:rPr lang="ru-RU" i="1" dirty="0"/>
              <a:t>, </a:t>
            </a:r>
            <a:r>
              <a:rPr lang="ru-RU" i="1" dirty="0" err="1"/>
              <a:t>щн</a:t>
            </a:r>
            <a:r>
              <a:rPr lang="ru-RU" i="1" dirty="0"/>
              <a:t>, </a:t>
            </a:r>
            <a:r>
              <a:rPr lang="ru-RU" i="1" dirty="0" err="1"/>
              <a:t>рч</a:t>
            </a:r>
            <a:r>
              <a:rPr lang="ru-RU" i="1" dirty="0"/>
              <a:t>, </a:t>
            </a:r>
            <a:r>
              <a:rPr lang="ru-RU" i="1" dirty="0" err="1"/>
              <a:t>рщ</a:t>
            </a:r>
            <a:r>
              <a:rPr lang="ru-RU" i="1" dirty="0"/>
              <a:t>, </a:t>
            </a:r>
            <a:r>
              <a:rPr lang="ru-RU" i="1" dirty="0" err="1"/>
              <a:t>нн</a:t>
            </a:r>
            <a:r>
              <a:rPr lang="ru-RU" dirty="0"/>
              <a:t>: речка, ручной, нянчить, банщик, мощный, корчма, наборщик, ранний. 2) в словах с </a:t>
            </a:r>
            <a:r>
              <a:rPr lang="ru-RU" i="1" dirty="0" err="1"/>
              <a:t>лл</a:t>
            </a:r>
            <a:r>
              <a:rPr lang="ru-RU" dirty="0"/>
              <a:t>: иллюстрация, иллюминация, идиллия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-1"/>
            <a:ext cx="864096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Употребление </a:t>
            </a:r>
            <a:r>
              <a:rPr lang="ru-RU" b="1" dirty="0" err="1"/>
              <a:t>ь</a:t>
            </a:r>
            <a:r>
              <a:rPr lang="ru-RU" b="1" dirty="0"/>
              <a:t> для обозначения грамматических форм</a:t>
            </a:r>
            <a:endParaRPr lang="ru-RU" dirty="0"/>
          </a:p>
          <a:p>
            <a:r>
              <a:rPr lang="ru-RU" b="1" i="1" dirty="0"/>
              <a:t>После шипящих </a:t>
            </a:r>
            <a:r>
              <a:rPr lang="ru-RU" b="1" i="1" dirty="0" err="1"/>
              <a:t>ь</a:t>
            </a:r>
            <a:r>
              <a:rPr lang="ru-RU" b="1" i="1" dirty="0"/>
              <a:t> пишется:</a:t>
            </a:r>
            <a:endParaRPr lang="ru-RU" dirty="0"/>
          </a:p>
          <a:p>
            <a:r>
              <a:rPr lang="ru-RU" i="1" dirty="0"/>
              <a:t>1) в именах существительных женского рода единственного числа: речь, тишь, рожь</a:t>
            </a:r>
            <a:r>
              <a:rPr lang="ru-RU" dirty="0"/>
              <a:t> (не смешивать с туч, рощ, тысяч, так как это формы родительного падежа множественного числа);</a:t>
            </a:r>
          </a:p>
          <a:p>
            <a:r>
              <a:rPr lang="ru-RU" i="1" dirty="0"/>
              <a:t>2) в повелительном наклонении глаголов: назначь, отрежь, съешь, назначьте, отрежьте, съешьте</a:t>
            </a:r>
            <a:r>
              <a:rPr lang="ru-RU" dirty="0"/>
              <a:t>;</a:t>
            </a:r>
          </a:p>
          <a:p>
            <a:r>
              <a:rPr lang="ru-RU" i="1" dirty="0"/>
              <a:t>3) в неопределённой форме глаголов: беречь, стричь, беречься, стричься</a:t>
            </a:r>
            <a:r>
              <a:rPr lang="ru-RU" dirty="0"/>
              <a:t>;</a:t>
            </a:r>
          </a:p>
          <a:p>
            <a:r>
              <a:rPr lang="ru-RU" i="1" dirty="0"/>
              <a:t>4) во 2-м лице единственного числа глаголов настоящего и будущего времени</a:t>
            </a:r>
            <a:r>
              <a:rPr lang="ru-RU" i="1" dirty="0" smtClean="0"/>
              <a:t>: несёшь</a:t>
            </a:r>
            <a:r>
              <a:rPr lang="ru-RU" i="1" dirty="0"/>
              <a:t>, возишь, бросишь, несешься, бросишься, возишься</a:t>
            </a:r>
            <a:r>
              <a:rPr lang="ru-RU" dirty="0"/>
              <a:t>;</a:t>
            </a:r>
          </a:p>
          <a:p>
            <a:r>
              <a:rPr lang="ru-RU" i="1" dirty="0"/>
              <a:t>5) в наречиях: невмочь, сплошь</a:t>
            </a:r>
            <a:r>
              <a:rPr lang="ru-RU" dirty="0"/>
              <a:t>. Исключения: уж, замуж, невтерпёж;</a:t>
            </a:r>
          </a:p>
          <a:p>
            <a:r>
              <a:rPr lang="ru-RU" i="1" dirty="0"/>
              <a:t>6) в частицах: вишь, бишь, лишь, ишь</a:t>
            </a:r>
            <a:r>
              <a:rPr lang="ru-RU" dirty="0"/>
              <a:t>.</a:t>
            </a:r>
          </a:p>
          <a:p>
            <a:r>
              <a:rPr lang="ru-RU" b="1" i="1" dirty="0"/>
              <a:t>2. Употребление Ь в некоторых других формах:</a:t>
            </a:r>
            <a:endParaRPr lang="ru-RU" dirty="0"/>
          </a:p>
          <a:p>
            <a:r>
              <a:rPr lang="ru-RU" i="1" dirty="0"/>
              <a:t>1) в творительном падеже множественного числа некоторых существительных и числительных: детьми, людьми, четырьмя</a:t>
            </a:r>
            <a:r>
              <a:rPr lang="ru-RU" dirty="0"/>
              <a:t>, а также и в других падежах числительного восемь: восьми, восемью и восьмью;</a:t>
            </a:r>
          </a:p>
          <a:p>
            <a:r>
              <a:rPr lang="ru-RU" i="1" dirty="0"/>
              <a:t>2) в неопределённой форме глаголов: возить — возиться, брить — бриться</a:t>
            </a:r>
            <a:r>
              <a:rPr lang="ru-RU" dirty="0"/>
              <a:t>;</a:t>
            </a:r>
          </a:p>
          <a:p>
            <a:r>
              <a:rPr lang="ru-RU" i="1" dirty="0"/>
              <a:t>3) на конце числительных от 5 до 10 и всех числе, заканчивающихся на -</a:t>
            </a:r>
            <a:r>
              <a:rPr lang="ru-RU" i="1" dirty="0" err="1"/>
              <a:t>дцать</a:t>
            </a:r>
            <a:r>
              <a:rPr lang="ru-RU" i="1" dirty="0"/>
              <a:t>, а также в середине числительных от 50 до 80 и от 500 до 900: семь, тридцать, пятьсот;</a:t>
            </a:r>
            <a:endParaRPr lang="ru-RU" dirty="0"/>
          </a:p>
          <a:p>
            <a:r>
              <a:rPr lang="ru-RU" i="1" dirty="0"/>
              <a:t>4) в повелительном наклонении: приготовь, приготовьте, приготовьтесь</a:t>
            </a:r>
            <a:r>
              <a:rPr lang="ru-RU" dirty="0"/>
              <a:t>. Исключения: ляг, лягте.</a:t>
            </a:r>
          </a:p>
          <a:p>
            <a:r>
              <a:rPr lang="ru-RU" dirty="0"/>
              <a:t>Мягкий знак </a:t>
            </a:r>
            <a:r>
              <a:rPr lang="ru-RU" b="1" dirty="0"/>
              <a:t>не пишется</a:t>
            </a:r>
            <a:r>
              <a:rPr lang="ru-RU" dirty="0"/>
              <a:t> после шипящих в существительных II склонения: (палач, муляж, рвач) и в кратких формах прилагательных (свеж, жгуч, могуч).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s://avatars.mds.yandex.net/get-pdb/199965/cc9b6924-bc8e-48e2-a006-ba71085ec7f7/ori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575" y="750167"/>
            <a:ext cx="6286500" cy="419100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95536" y="5301208"/>
            <a:ext cx="64624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Отдых каждый выбирает по своему вкусу и желанию</a:t>
            </a:r>
            <a:r>
              <a:rPr lang="ru-RU" dirty="0" smtClean="0"/>
              <a:t>. </a:t>
            </a:r>
            <a:endParaRPr lang="ru-RU" dirty="0"/>
          </a:p>
          <a:p>
            <a:r>
              <a:rPr lang="ru-RU" b="1" dirty="0" smtClean="0"/>
              <a:t>Осталось пройти тест.</a:t>
            </a:r>
          </a:p>
          <a:p>
            <a:r>
              <a:rPr lang="ru-RU" b="1" dirty="0" smtClean="0"/>
              <a:t>До новых встреч</a:t>
            </a:r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Урок в школе./ Фото: infourok.r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476680"/>
            <a:ext cx="9127997" cy="586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548680"/>
            <a:ext cx="7704856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  Лето приносит нам все больше и больше радостей. Но вдруг кто-то загрустил, можно развеяться нетрадиционным способом. 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Почитать интересную историю про лодыря и бездельника. Уже интригует! </a:t>
            </a:r>
          </a:p>
          <a:p>
            <a:r>
              <a:rPr lang="ru-RU" sz="2400" dirty="0" smtClean="0"/>
              <a:t>Когда-то  «Ъ» был самой популярной буквой.  Но именно ЕРЪ называли «лодырем» и «бездельником». Это была самая популярная буква. Свое привилегии лишилась 1918 году.</a:t>
            </a:r>
            <a:r>
              <a:rPr lang="ru-RU" sz="2400" dirty="0"/>
              <a:t> </a:t>
            </a:r>
            <a:endParaRPr lang="ru-RU" sz="2400" dirty="0" smtClean="0"/>
          </a:p>
          <a:p>
            <a:r>
              <a:rPr lang="ru-RU" sz="2400" dirty="0"/>
              <a:t> </a:t>
            </a:r>
            <a:r>
              <a:rPr lang="ru-RU" sz="2400" dirty="0" smtClean="0"/>
              <a:t>  Буква </a:t>
            </a:r>
            <a:r>
              <a:rPr lang="ru-RU" sz="2400" dirty="0"/>
              <a:t>давно утратила свое значение при написании в конце слов и лишь только занимала место на бумаге. Когда-то «</a:t>
            </a:r>
            <a:r>
              <a:rPr lang="ru-RU" sz="2400" dirty="0" err="1"/>
              <a:t>ъ</a:t>
            </a:r>
            <a:r>
              <a:rPr lang="ru-RU" sz="2400" dirty="0"/>
              <a:t>» имел несколько функций. Он употреблялся в качестве разделителя слов, по подобию пробела. В далеком прошлом в русском языке не было закрытых слогов на конце слов, а это было против правил и «</a:t>
            </a:r>
            <a:r>
              <a:rPr lang="ru-RU" sz="2400" dirty="0" err="1"/>
              <a:t>еръ</a:t>
            </a:r>
            <a:r>
              <a:rPr lang="ru-RU" sz="2400" dirty="0"/>
              <a:t>» писали для того, чтобы их не нарушать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Анатолий Луначарскиий и Максим Горький./ Фото: russlovo.tod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575" y="250676"/>
            <a:ext cx="6667500" cy="47625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51520" y="5229200"/>
            <a:ext cx="66064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Скажем спасибо наркому  Анатолию Луначарскому (он – слева, рядом – Максим Горький, надеюсь, узнали), который  </a:t>
            </a:r>
            <a:r>
              <a:rPr lang="ru-RU" sz="2000" dirty="0"/>
              <a:t>утвердил декрет о внедрении обновленной орфографии</a:t>
            </a:r>
            <a:r>
              <a:rPr lang="ru-RU" sz="2000" dirty="0" smtClean="0"/>
              <a:t>, а то нам совсем пришлось бы тяжело </a:t>
            </a: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260648"/>
            <a:ext cx="80648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Твердый знак — буква, которая встречается в современном русском крайне редко. Но у нее длинная и интересная история.</a:t>
            </a:r>
            <a:endParaRPr lang="ru-RU" dirty="0" smtClean="0"/>
          </a:p>
          <a:p>
            <a:r>
              <a:rPr lang="ru-RU" dirty="0" smtClean="0"/>
              <a:t>Изначально буква «</a:t>
            </a:r>
            <a:r>
              <a:rPr lang="ru-RU" dirty="0" err="1" smtClean="0"/>
              <a:t>ъ</a:t>
            </a:r>
            <a:r>
              <a:rPr lang="ru-RU" dirty="0" smtClean="0"/>
              <a:t>» («ер» в первой азбуке) была непроизносимой гласной. Ее использовали в роли пробела между словами, оканчивающимися и начинающимися на согласную.</a:t>
            </a:r>
          </a:p>
          <a:p>
            <a:r>
              <a:rPr lang="ru-RU" dirty="0" smtClean="0"/>
              <a:t>Раньше в русском существовало понятие закрытого и открытого слога, оканчивающегося на согласную и гласную соответственно. Поэтому «</a:t>
            </a:r>
            <a:r>
              <a:rPr lang="ru-RU" dirty="0" err="1" smtClean="0"/>
              <a:t>ъ</a:t>
            </a:r>
            <a:r>
              <a:rPr lang="ru-RU" dirty="0" smtClean="0"/>
              <a:t>» использовали на конце некоторых слов, чтобы обозначить открытый слог.</a:t>
            </a:r>
          </a:p>
          <a:p>
            <a:r>
              <a:rPr lang="ru-RU" dirty="0" smtClean="0"/>
              <a:t>Буква еще и</a:t>
            </a:r>
            <a:r>
              <a:rPr lang="ru-RU" b="1" dirty="0" smtClean="0"/>
              <a:t> обозначала мужской род</a:t>
            </a:r>
            <a:r>
              <a:rPr lang="ru-RU" dirty="0" smtClean="0"/>
              <a:t> — ее писали на конце глаголов мужского рода, существительных и кратких прилагательных.</a:t>
            </a:r>
          </a:p>
          <a:p>
            <a:r>
              <a:rPr lang="ru-RU" dirty="0" smtClean="0"/>
              <a:t>Твердый знак называли </a:t>
            </a:r>
            <a:r>
              <a:rPr lang="ru-RU" b="1" dirty="0" smtClean="0"/>
              <a:t>самой дорогой буквой</a:t>
            </a:r>
            <a:r>
              <a:rPr lang="ru-RU" dirty="0" smtClean="0"/>
              <a:t> — до реформы она встречалась в текстах чаще всех остальных. Из-за нее затраты на печать увеличивались в несколько раз.</a:t>
            </a:r>
          </a:p>
          <a:p>
            <a:r>
              <a:rPr lang="ru-RU" dirty="0" smtClean="0"/>
              <a:t>После языковой реформы буква «</a:t>
            </a:r>
            <a:r>
              <a:rPr lang="ru-RU" dirty="0" err="1" smtClean="0"/>
              <a:t>ъ</a:t>
            </a:r>
            <a:r>
              <a:rPr lang="ru-RU" dirty="0" smtClean="0"/>
              <a:t>» стала использоваться только для разделения приставки с согласной на конце и корня с гласной в начале. Но у многих типографий, которые продолжали писать с твердым знаком слова мужского рода, отобрали литеры, и вместо «</a:t>
            </a:r>
            <a:r>
              <a:rPr lang="ru-RU" dirty="0" err="1" smtClean="0"/>
              <a:t>ъ</a:t>
            </a:r>
            <a:r>
              <a:rPr lang="ru-RU" dirty="0" smtClean="0"/>
              <a:t>» сотрудники стали использовать апостроф.</a:t>
            </a:r>
          </a:p>
          <a:p>
            <a:r>
              <a:rPr lang="ru-RU" b="1" dirty="0" smtClean="0"/>
              <a:t>Роман «Война и мир», перепечатанный после реформы, стал короче на 30 страниц из-за буквы «</a:t>
            </a:r>
            <a:r>
              <a:rPr lang="ru-RU" b="1" dirty="0" err="1" smtClean="0"/>
              <a:t>ъ</a:t>
            </a:r>
            <a:r>
              <a:rPr lang="ru-RU" b="1" dirty="0" smtClean="0"/>
              <a:t>».</a:t>
            </a:r>
            <a:r>
              <a:rPr lang="ru-RU" dirty="0" smtClean="0"/>
              <a:t> Да здравствует "Ъ" он сократил роман на 30 страниц.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764704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Разделительный Ъ </a:t>
            </a:r>
            <a:r>
              <a:rPr lang="ru-RU" dirty="0" smtClean="0"/>
              <a:t>пишется после согласных перед буквами </a:t>
            </a:r>
            <a:r>
              <a:rPr lang="ru-RU" i="1" dirty="0" smtClean="0"/>
              <a:t>Я, Ю, Ё, </a:t>
            </a:r>
            <a:r>
              <a:rPr lang="ru-RU" i="1" dirty="0" err="1" smtClean="0"/>
              <a:t>Е,</a:t>
            </a:r>
            <a:r>
              <a:rPr lang="ru-RU" dirty="0" err="1" smtClean="0"/>
              <a:t>передающими</a:t>
            </a:r>
            <a:r>
              <a:rPr lang="ru-RU" dirty="0" smtClean="0"/>
              <a:t> сочетания [ </a:t>
            </a:r>
            <a:r>
              <a:rPr lang="ru-RU" dirty="0" err="1" smtClean="0"/>
              <a:t>j</a:t>
            </a:r>
            <a:r>
              <a:rPr lang="ru-RU" dirty="0" smtClean="0"/>
              <a:t> ] с гласными:</a:t>
            </a:r>
          </a:p>
          <a:p>
            <a:r>
              <a:rPr lang="ru-RU" b="1" i="1" dirty="0" smtClean="0"/>
              <a:t>После приставок, оканчивающихся на согласный</a:t>
            </a:r>
            <a:endParaRPr lang="ru-RU" dirty="0" smtClean="0"/>
          </a:p>
          <a:p>
            <a:r>
              <a:rPr lang="ru-RU" dirty="0" smtClean="0"/>
              <a:t>а) в словах с русскими приставками: </a:t>
            </a:r>
            <a:r>
              <a:rPr lang="ru-RU" i="1" dirty="0" smtClean="0"/>
              <a:t>безъядерный, взъесться, изъезженный, межъязыковой, надъесть, объехать, отъезд, подъёмник, предъюбилейный, предъявить, разъехаться, разъёмный, съесть, съёжиться, съязвить, сверхъестественный, </a:t>
            </a:r>
            <a:r>
              <a:rPr lang="ru-RU" i="1" dirty="0" err="1" smtClean="0"/>
              <a:t>сверхъёмкий</a:t>
            </a:r>
            <a:r>
              <a:rPr lang="ru-RU" i="1" dirty="0" smtClean="0"/>
              <a:t>, </a:t>
            </a:r>
            <a:r>
              <a:rPr lang="ru-RU" i="1" dirty="0" err="1" smtClean="0"/>
              <a:t>сверхъяркий</a:t>
            </a:r>
            <a:endParaRPr lang="ru-RU" dirty="0" smtClean="0"/>
          </a:p>
          <a:p>
            <a:r>
              <a:rPr lang="ru-RU" dirty="0" smtClean="0"/>
              <a:t>Буква </a:t>
            </a:r>
            <a:r>
              <a:rPr lang="ru-RU" b="1" i="1" dirty="0" err="1" smtClean="0"/>
              <a:t>ъ</a:t>
            </a:r>
            <a:r>
              <a:rPr lang="ru-RU" i="1" dirty="0" smtClean="0"/>
              <a:t> </a:t>
            </a:r>
            <a:r>
              <a:rPr lang="ru-RU" dirty="0" smtClean="0"/>
              <a:t>по традиции пишется также в слове </a:t>
            </a:r>
            <a:r>
              <a:rPr lang="ru-RU" i="1" dirty="0" smtClean="0"/>
              <a:t>изъян,</a:t>
            </a:r>
            <a:r>
              <a:rPr lang="ru-RU" dirty="0" smtClean="0"/>
              <a:t> хотя </a:t>
            </a:r>
            <a:r>
              <a:rPr lang="ru-RU" b="1" i="1" dirty="0" smtClean="0"/>
              <a:t>из</a:t>
            </a:r>
            <a:r>
              <a:rPr lang="ru-RU" i="1" dirty="0" smtClean="0"/>
              <a:t>-</a:t>
            </a:r>
            <a:r>
              <a:rPr lang="ru-RU" dirty="0" smtClean="0"/>
              <a:t> не является в нём приставкой.</a:t>
            </a:r>
          </a:p>
          <a:p>
            <a:r>
              <a:rPr lang="ru-RU" dirty="0" smtClean="0"/>
              <a:t>б) в терминах, пришедших из других языков, с различными префиксами: </a:t>
            </a:r>
            <a:r>
              <a:rPr lang="ru-RU" i="1" dirty="0" err="1" smtClean="0"/>
              <a:t>контръярус</a:t>
            </a:r>
            <a:r>
              <a:rPr lang="ru-RU" i="1" dirty="0" smtClean="0"/>
              <a:t>, </a:t>
            </a:r>
            <a:r>
              <a:rPr lang="ru-RU" i="1" dirty="0" err="1" smtClean="0"/>
              <a:t>постъядерный</a:t>
            </a:r>
            <a:r>
              <a:rPr lang="ru-RU" i="1" dirty="0" smtClean="0"/>
              <a:t>, </a:t>
            </a:r>
            <a:r>
              <a:rPr lang="ru-RU" i="1" dirty="0" err="1" smtClean="0"/>
              <a:t>постъюбилейный</a:t>
            </a:r>
            <a:r>
              <a:rPr lang="ru-RU" i="1" dirty="0" smtClean="0"/>
              <a:t>, субъединица, </a:t>
            </a:r>
            <a:r>
              <a:rPr lang="ru-RU" i="1" dirty="0" err="1" smtClean="0"/>
              <a:t>субъядро</a:t>
            </a:r>
            <a:r>
              <a:rPr lang="ru-RU" i="1" dirty="0" smtClean="0"/>
              <a:t>, </a:t>
            </a:r>
            <a:r>
              <a:rPr lang="ru-RU" i="1" dirty="0" err="1" smtClean="0"/>
              <a:t>суперъяхта</a:t>
            </a:r>
            <a:r>
              <a:rPr lang="ru-RU" i="1" dirty="0" smtClean="0"/>
              <a:t>, трансъевропейский,</a:t>
            </a:r>
            <a:r>
              <a:rPr lang="ru-RU" dirty="0" smtClean="0"/>
              <a:t> </a:t>
            </a:r>
            <a:r>
              <a:rPr lang="ru-RU" i="1" dirty="0" smtClean="0"/>
              <a:t>абъюрация, адъективный, панъевропейский, адъективация, адъюнкт, </a:t>
            </a:r>
            <a:r>
              <a:rPr lang="ru-RU" i="1" dirty="0" err="1" smtClean="0"/>
              <a:t>адьюстаж</a:t>
            </a:r>
            <a:r>
              <a:rPr lang="ru-RU" i="1" dirty="0" smtClean="0"/>
              <a:t>, адъютант, дизъюнкция, инъекция, инъецированный, коадъютор, конъектура, конъюгация, конъюнктив, конъюнктивит, конъюнктура, конъюнкция</a:t>
            </a:r>
            <a:r>
              <a:rPr lang="ru-RU" dirty="0" smtClean="0"/>
              <a:t>. К этой группе можно добавить и сложное по происхождению слово «фельдъегерь».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92696"/>
            <a:ext cx="842493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2. В сложных словах </a:t>
            </a:r>
            <a:r>
              <a:rPr lang="ru-RU" dirty="0" smtClean="0"/>
              <a:t>после начальных частей </a:t>
            </a:r>
            <a:r>
              <a:rPr lang="ru-RU" b="1" i="1" dirty="0" smtClean="0"/>
              <a:t>двух-, трёх-, четырёх- : </a:t>
            </a:r>
            <a:r>
              <a:rPr lang="ru-RU" i="1" dirty="0" err="1" smtClean="0"/>
              <a:t>двухъякорный</a:t>
            </a:r>
            <a:r>
              <a:rPr lang="ru-RU" i="1" dirty="0" smtClean="0"/>
              <a:t>, </a:t>
            </a:r>
            <a:r>
              <a:rPr lang="ru-RU" i="1" dirty="0" err="1" smtClean="0"/>
              <a:t>двухъёмкостный</a:t>
            </a:r>
            <a:r>
              <a:rPr lang="ru-RU" i="1" dirty="0" smtClean="0"/>
              <a:t>, </a:t>
            </a:r>
            <a:r>
              <a:rPr lang="ru-RU" i="1" dirty="0" err="1" smtClean="0"/>
              <a:t>трёхъядерный</a:t>
            </a:r>
            <a:r>
              <a:rPr lang="ru-RU" i="1" dirty="0" smtClean="0"/>
              <a:t>, четырёхъярусный.</a:t>
            </a:r>
            <a:endParaRPr lang="ru-RU" dirty="0" smtClean="0"/>
          </a:p>
          <a:p>
            <a:r>
              <a:rPr lang="ru-RU" dirty="0" smtClean="0"/>
              <a:t>После начальных частей сложносокращённых слов разделительный </a:t>
            </a:r>
            <a:r>
              <a:rPr lang="ru-RU" b="1" i="1" dirty="0" err="1" smtClean="0"/>
              <a:t>ъ</a:t>
            </a:r>
            <a:r>
              <a:rPr lang="ru-RU" i="1" dirty="0" smtClean="0"/>
              <a:t> </a:t>
            </a:r>
            <a:r>
              <a:rPr lang="ru-RU" dirty="0" smtClean="0"/>
              <a:t>по традиции не пишется, например: </a:t>
            </a:r>
            <a:r>
              <a:rPr lang="ru-RU" i="1" dirty="0" err="1" smtClean="0"/>
              <a:t>военюрист</a:t>
            </a:r>
            <a:r>
              <a:rPr lang="ru-RU" i="1" dirty="0" smtClean="0"/>
              <a:t>, </a:t>
            </a:r>
            <a:r>
              <a:rPr lang="ru-RU" i="1" dirty="0" err="1" smtClean="0"/>
              <a:t>госязык</a:t>
            </a:r>
            <a:r>
              <a:rPr lang="ru-RU" i="1" dirty="0" smtClean="0"/>
              <a:t>, </a:t>
            </a:r>
            <a:r>
              <a:rPr lang="ru-RU" i="1" dirty="0" err="1" smtClean="0"/>
              <a:t>детясли</a:t>
            </a:r>
            <a:r>
              <a:rPr lang="ru-RU" i="1" dirty="0" smtClean="0"/>
              <a:t>, </a:t>
            </a:r>
            <a:r>
              <a:rPr lang="ru-RU" i="1" dirty="0" err="1" smtClean="0"/>
              <a:t>партячейка</a:t>
            </a:r>
            <a:r>
              <a:rPr lang="ru-RU" i="1" dirty="0" smtClean="0"/>
              <a:t>, </a:t>
            </a:r>
            <a:r>
              <a:rPr lang="ru-RU" i="1" dirty="0" err="1" smtClean="0"/>
              <a:t>продярмарка</a:t>
            </a:r>
            <a:r>
              <a:rPr lang="ru-RU" i="1" dirty="0" smtClean="0"/>
              <a:t>, </a:t>
            </a:r>
            <a:r>
              <a:rPr lang="ru-RU" i="1" dirty="0" err="1" smtClean="0"/>
              <a:t>спецеда</a:t>
            </a:r>
            <a:r>
              <a:rPr lang="ru-RU" i="1" dirty="0" smtClean="0"/>
              <a:t>, </a:t>
            </a:r>
            <a:r>
              <a:rPr lang="ru-RU" i="1" dirty="0" err="1" smtClean="0"/>
              <a:t>хозединица</a:t>
            </a:r>
            <a:r>
              <a:rPr lang="ru-RU" i="1" dirty="0" smtClean="0"/>
              <a:t>, иняз, </a:t>
            </a:r>
            <a:r>
              <a:rPr lang="ru-RU" i="1" dirty="0" err="1" smtClean="0"/>
              <a:t>Инюрколлегия</a:t>
            </a:r>
            <a:r>
              <a:rPr lang="ru-RU" i="1" dirty="0" smtClean="0"/>
              <a:t>, Минюст </a:t>
            </a:r>
            <a:r>
              <a:rPr lang="ru-RU" i="1" dirty="0" err="1" smtClean="0"/>
              <a:t>госязык</a:t>
            </a:r>
            <a:r>
              <a:rPr lang="ru-RU" dirty="0" smtClean="0"/>
              <a:t>.</a:t>
            </a:r>
          </a:p>
          <a:p>
            <a:r>
              <a:rPr lang="ru-RU" dirty="0" smtClean="0"/>
              <a:t>3. </a:t>
            </a:r>
            <a:r>
              <a:rPr lang="ru-RU" b="1" i="1" dirty="0" smtClean="0"/>
              <a:t>Ъ пишется также при передаче иноязычных собственных имён и производных от них слов</a:t>
            </a:r>
            <a:r>
              <a:rPr lang="ru-RU" dirty="0" smtClean="0"/>
              <a:t>: </a:t>
            </a:r>
            <a:r>
              <a:rPr lang="ru-RU" i="1" dirty="0" err="1" smtClean="0"/>
              <a:t>Кизилъюрт</a:t>
            </a:r>
            <a:r>
              <a:rPr lang="ru-RU" dirty="0" smtClean="0"/>
              <a:t> (город в Дагестане), </a:t>
            </a:r>
            <a:r>
              <a:rPr lang="ru-RU" i="1" dirty="0" err="1" smtClean="0"/>
              <a:t>Торъял</a:t>
            </a:r>
            <a:r>
              <a:rPr lang="ru-RU" dirty="0" smtClean="0"/>
              <a:t> (поселок в республике Марий Эл), </a:t>
            </a:r>
            <a:r>
              <a:rPr lang="ru-RU" i="1" dirty="0" smtClean="0"/>
              <a:t>Го </a:t>
            </a:r>
            <a:r>
              <a:rPr lang="ru-RU" i="1" dirty="0" err="1" smtClean="0"/>
              <a:t>Хэнъюй</a:t>
            </a:r>
            <a:r>
              <a:rPr lang="ru-RU" dirty="0" smtClean="0"/>
              <a:t> (китайское личное имя), </a:t>
            </a:r>
            <a:r>
              <a:rPr lang="ru-RU" i="1" dirty="0" err="1" smtClean="0"/>
              <a:t>Хэнъян</a:t>
            </a:r>
            <a:r>
              <a:rPr lang="ru-RU" dirty="0" smtClean="0"/>
              <a:t> (город в Китае), </a:t>
            </a:r>
            <a:r>
              <a:rPr lang="ru-RU" i="1" dirty="0" err="1" smtClean="0"/>
              <a:t>тазабагъябская</a:t>
            </a:r>
            <a:r>
              <a:rPr lang="ru-RU" i="1" dirty="0" smtClean="0"/>
              <a:t> культура</a:t>
            </a:r>
            <a:r>
              <a:rPr lang="ru-RU" dirty="0" smtClean="0"/>
              <a:t> (археологическая), </a:t>
            </a:r>
            <a:r>
              <a:rPr lang="ru-RU" i="1" dirty="0" err="1" smtClean="0"/>
              <a:t>Ювясъярви</a:t>
            </a:r>
            <a:r>
              <a:rPr lang="ru-RU" dirty="0" smtClean="0"/>
              <a:t> (озеро в Финляндии), </a:t>
            </a:r>
            <a:r>
              <a:rPr lang="ru-RU" i="1" dirty="0" err="1" smtClean="0"/>
              <a:t>Манъёсю</a:t>
            </a:r>
            <a:r>
              <a:rPr lang="ru-RU" dirty="0" smtClean="0"/>
              <a:t> (антология </a:t>
            </a:r>
            <a:r>
              <a:rPr lang="ru-RU" dirty="0" err="1" smtClean="0"/>
              <a:t>древнеяпонской</a:t>
            </a:r>
            <a:r>
              <a:rPr lang="ru-RU" dirty="0" smtClean="0"/>
              <a:t> поэзии). В этом случае разделительный </a:t>
            </a:r>
            <a:r>
              <a:rPr lang="ru-RU" b="1" i="1" dirty="0" err="1" smtClean="0"/>
              <a:t>ъ</a:t>
            </a:r>
            <a:r>
              <a:rPr lang="ru-RU" i="1" dirty="0" smtClean="0"/>
              <a:t> </a:t>
            </a:r>
            <a:r>
              <a:rPr lang="ru-RU" dirty="0" smtClean="0"/>
              <a:t>возможен также и перед буквой </a:t>
            </a:r>
            <a:r>
              <a:rPr lang="ru-RU" b="1" i="1" dirty="0" smtClean="0"/>
              <a:t>и</a:t>
            </a:r>
            <a:r>
              <a:rPr lang="ru-RU" dirty="0" smtClean="0"/>
              <a:t>: </a:t>
            </a:r>
            <a:r>
              <a:rPr lang="ru-RU" i="1" dirty="0" err="1" smtClean="0"/>
              <a:t>Дзюнъитиро</a:t>
            </a:r>
            <a:r>
              <a:rPr lang="ru-RU" dirty="0" smtClean="0"/>
              <a:t> (японское имя).</a:t>
            </a:r>
          </a:p>
          <a:p>
            <a:r>
              <a:rPr lang="ru-RU" b="1" dirty="0" smtClean="0"/>
              <a:t>ВНИМАНИЕ!</a:t>
            </a:r>
            <a:endParaRPr lang="ru-RU" dirty="0" smtClean="0"/>
          </a:p>
          <a:p>
            <a:r>
              <a:rPr lang="ru-RU" b="1" i="1" dirty="0" smtClean="0"/>
              <a:t>Буква </a:t>
            </a:r>
            <a:r>
              <a:rPr lang="ru-RU" b="1" i="1" dirty="0" err="1" smtClean="0"/>
              <a:t>ъ</a:t>
            </a:r>
            <a:r>
              <a:rPr lang="ru-RU" b="1" i="1" dirty="0" smtClean="0"/>
              <a:t> не пишется</a:t>
            </a:r>
            <a:r>
              <a:rPr lang="ru-RU" dirty="0" smtClean="0"/>
              <a:t> перед буквами </a:t>
            </a:r>
            <a:r>
              <a:rPr lang="ru-RU" i="1" dirty="0" smtClean="0"/>
              <a:t>а, о, у, э, и, ы</a:t>
            </a:r>
            <a:r>
              <a:rPr lang="ru-RU" dirty="0" smtClean="0"/>
              <a:t>: </a:t>
            </a:r>
            <a:r>
              <a:rPr lang="ru-RU" i="1" dirty="0" smtClean="0"/>
              <a:t>межатомный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4133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Мягкий знак в слове может выполнять 3 функции:</a:t>
            </a:r>
            <a:endParaRPr lang="ru-RU" dirty="0" smtClean="0"/>
          </a:p>
          <a:p>
            <a:r>
              <a:rPr lang="ru-RU" dirty="0" smtClean="0"/>
              <a:t>— разделительную</a:t>
            </a:r>
          </a:p>
          <a:p>
            <a:r>
              <a:rPr lang="ru-RU" dirty="0" smtClean="0"/>
              <a:t>— информировать о мягкости предшествующего звука</a:t>
            </a:r>
          </a:p>
          <a:p>
            <a:r>
              <a:rPr lang="ru-RU" dirty="0" smtClean="0"/>
              <a:t>— для обозначения некоторых грамматических форм.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028343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Разделительный Ь </a:t>
            </a:r>
            <a:r>
              <a:rPr lang="ru-RU" dirty="0" smtClean="0"/>
              <a:t>пишется после согласных перед буквами </a:t>
            </a:r>
            <a:r>
              <a:rPr lang="ru-RU" i="1" dirty="0" smtClean="0"/>
              <a:t>я, </a:t>
            </a:r>
            <a:r>
              <a:rPr lang="ru-RU" i="1" dirty="0" err="1" smtClean="0"/>
              <a:t>ю</a:t>
            </a:r>
            <a:r>
              <a:rPr lang="ru-RU" i="1" dirty="0" smtClean="0"/>
              <a:t>, ё, е , и</a:t>
            </a:r>
            <a:r>
              <a:rPr lang="ru-RU" dirty="0" smtClean="0"/>
              <a:t>, передающими сочетания [ </a:t>
            </a:r>
            <a:r>
              <a:rPr lang="en-US" dirty="0" smtClean="0"/>
              <a:t>j ] </a:t>
            </a:r>
            <a:r>
              <a:rPr lang="ru-RU" dirty="0" smtClean="0"/>
              <a:t>с гласными.</a:t>
            </a:r>
          </a:p>
          <a:p>
            <a:r>
              <a:rPr lang="ru-RU" dirty="0" smtClean="0"/>
              <a:t>Например:</a:t>
            </a:r>
          </a:p>
          <a:p>
            <a:r>
              <a:rPr lang="ru-RU" dirty="0" smtClean="0"/>
              <a:t>-</a:t>
            </a:r>
            <a:r>
              <a:rPr lang="ru-RU" b="1" i="1" dirty="0" err="1" smtClean="0"/>
              <a:t>ья</a:t>
            </a:r>
            <a:r>
              <a:rPr lang="ru-RU" i="1" dirty="0" smtClean="0"/>
              <a:t> : дьявол, </a:t>
            </a:r>
            <a:r>
              <a:rPr lang="ru-RU" i="1" dirty="0" err="1" smtClean="0"/>
              <a:t>юдьячий</a:t>
            </a:r>
            <a:r>
              <a:rPr lang="ru-RU" i="1" dirty="0" smtClean="0"/>
              <a:t>, обезьяна, бильярд, семья, пьяный, колосья, ничья, пастушья, </a:t>
            </a:r>
            <a:r>
              <a:rPr lang="ru-RU" i="1" dirty="0" err="1" smtClean="0"/>
              <a:t>Лукьян</a:t>
            </a:r>
            <a:r>
              <a:rPr lang="ru-RU" i="1" dirty="0" smtClean="0"/>
              <a:t>;</a:t>
            </a:r>
            <a:endParaRPr lang="ru-RU" dirty="0" smtClean="0"/>
          </a:p>
          <a:p>
            <a:r>
              <a:rPr lang="ru-RU" b="1" i="1" dirty="0" smtClean="0"/>
              <a:t>-</a:t>
            </a:r>
            <a:r>
              <a:rPr lang="ru-RU" b="1" i="1" dirty="0" err="1" smtClean="0"/>
              <a:t>ью</a:t>
            </a:r>
            <a:r>
              <a:rPr lang="ru-RU" i="1" dirty="0" smtClean="0"/>
              <a:t> : вьюн, интервью, льют, семью, пью, рысью, пятьюдесятью, шью, фьють</a:t>
            </a:r>
            <a:r>
              <a:rPr lang="ru-RU" dirty="0" smtClean="0"/>
              <a:t>(междометие);</a:t>
            </a:r>
          </a:p>
          <a:p>
            <a:r>
              <a:rPr lang="ru-RU" dirty="0" smtClean="0"/>
              <a:t>-</a:t>
            </a:r>
            <a:r>
              <a:rPr lang="ru-RU" b="1" i="1" dirty="0" err="1" smtClean="0"/>
              <a:t>ьё</a:t>
            </a:r>
            <a:r>
              <a:rPr lang="ru-RU" i="1" dirty="0" smtClean="0"/>
              <a:t> : соловьём, ружьё, пьёт, вороньё, серьёзный, житьё, чьё, шьём;</a:t>
            </a:r>
            <a:endParaRPr lang="ru-RU" dirty="0" smtClean="0"/>
          </a:p>
          <a:p>
            <a:r>
              <a:rPr lang="ru-RU" b="1" i="1" dirty="0" smtClean="0"/>
              <a:t>-</a:t>
            </a:r>
            <a:r>
              <a:rPr lang="ru-RU" b="1" i="1" dirty="0" err="1" smtClean="0"/>
              <a:t>ье</a:t>
            </a:r>
            <a:r>
              <a:rPr lang="ru-RU" i="1" dirty="0" smtClean="0"/>
              <a:t> : премьера, пьеса, курьер, конферансье, варенье, затишье, Вьетнам, Фурье;</a:t>
            </a:r>
            <a:endParaRPr lang="ru-RU" dirty="0" smtClean="0"/>
          </a:p>
          <a:p>
            <a:r>
              <a:rPr lang="ru-RU" b="1" i="1" dirty="0" smtClean="0"/>
              <a:t>-</a:t>
            </a:r>
            <a:r>
              <a:rPr lang="ru-RU" b="1" i="1" dirty="0" err="1" smtClean="0"/>
              <a:t>ьи</a:t>
            </a:r>
            <a:r>
              <a:rPr lang="ru-RU" i="1" dirty="0" smtClean="0"/>
              <a:t> : воробьиный, соловьи, оладьи, медвежьи, варьировать, статьи, чьи, </a:t>
            </a:r>
            <a:r>
              <a:rPr lang="ru-RU" i="1" dirty="0" err="1" smtClean="0"/>
              <a:t>Виньи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379</Words>
  <Application>Microsoft Office PowerPoint</Application>
  <PresentationFormat>Экран (4:3)</PresentationFormat>
  <Paragraphs>65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В гости к «Ъ» и  «Ь»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гости к «Ъ» и  «Ь»</dc:title>
  <dc:creator>мама</dc:creator>
  <cp:lastModifiedBy>мама</cp:lastModifiedBy>
  <cp:revision>8</cp:revision>
  <dcterms:created xsi:type="dcterms:W3CDTF">2020-06-10T02:34:27Z</dcterms:created>
  <dcterms:modified xsi:type="dcterms:W3CDTF">2020-06-10T03:47:50Z</dcterms:modified>
</cp:coreProperties>
</file>